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60" r:id="rId2"/>
    <p:sldId id="257" r:id="rId3"/>
    <p:sldId id="261" r:id="rId4"/>
    <p:sldId id="259" r:id="rId5"/>
    <p:sldId id="262" r:id="rId6"/>
    <p:sldId id="264" r:id="rId7"/>
    <p:sldId id="263" r:id="rId8"/>
    <p:sldId id="268" r:id="rId9"/>
    <p:sldId id="269" r:id="rId10"/>
    <p:sldId id="270" r:id="rId11"/>
    <p:sldId id="265" r:id="rId12"/>
    <p:sldId id="267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58" y="47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5BD7B-AAB5-450D-B9CF-0B88BDCBE10C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9A7B0-913A-48AF-B201-9C8658DC7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2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31DD0F7-69B3-4C16-9168-3B4EF1C1A385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8862052-20D9-45F8-90DF-B5156E801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6"/>
            <a:ext cx="9144000" cy="2123721"/>
          </a:xfrm>
        </p:spPr>
      </p:pic>
      <p:sp>
        <p:nvSpPr>
          <p:cNvPr id="6" name="TextBox 5"/>
          <p:cNvSpPr txBox="1"/>
          <p:nvPr/>
        </p:nvSpPr>
        <p:spPr>
          <a:xfrm>
            <a:off x="838200" y="2209800"/>
            <a:ext cx="72390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CITB579 Практика по </a:t>
            </a:r>
            <a:r>
              <a:rPr lang="ru-RU" sz="3200" b="1" dirty="0" err="1" smtClean="0"/>
              <a:t>програмиране</a:t>
            </a:r>
            <a:r>
              <a:rPr lang="ru-RU" sz="3200" b="1" dirty="0" smtClean="0"/>
              <a:t> и интернет технологии.</a:t>
            </a:r>
            <a:br>
              <a:rPr lang="ru-RU" sz="3200" b="1" dirty="0" smtClean="0"/>
            </a:b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dirty="0" err="1" smtClean="0"/>
              <a:t>Онлайн</a:t>
            </a:r>
            <a:r>
              <a:rPr lang="ru-RU" sz="3200" dirty="0" smtClean="0"/>
              <a:t> магазин за </a:t>
            </a:r>
            <a:r>
              <a:rPr lang="ru-RU" sz="3200" dirty="0" err="1" smtClean="0"/>
              <a:t>домашни</a:t>
            </a:r>
            <a:r>
              <a:rPr lang="ru-RU" sz="3200" dirty="0" smtClean="0"/>
              <a:t> потреби.</a:t>
            </a:r>
            <a:endParaRPr lang="ru-RU" sz="3200" b="1" dirty="0" smtClean="0"/>
          </a:p>
          <a:p>
            <a:pPr algn="ctr"/>
            <a:endParaRPr lang="bg-BG" sz="3200" b="1" dirty="0" smtClean="0"/>
          </a:p>
          <a:p>
            <a:pPr algn="ctr"/>
            <a:endParaRPr lang="bg-BG" sz="3200" b="1" dirty="0" smtClean="0"/>
          </a:p>
          <a:p>
            <a:pPr algn="ctr"/>
            <a:r>
              <a:rPr lang="bg-BG" sz="2400" b="1" dirty="0" smtClean="0"/>
              <a:t>Изготвили:</a:t>
            </a:r>
            <a:endParaRPr lang="en-US" b="1" dirty="0" smtClean="0"/>
          </a:p>
          <a:p>
            <a:pPr algn="ctr"/>
            <a:r>
              <a:rPr lang="bg-BG" dirty="0" smtClean="0"/>
              <a:t>Елена </a:t>
            </a:r>
            <a:r>
              <a:rPr lang="bg-BG" dirty="0" err="1" smtClean="0"/>
              <a:t>Шаварска</a:t>
            </a:r>
            <a:r>
              <a:rPr lang="bg-BG" dirty="0" smtClean="0"/>
              <a:t> </a:t>
            </a:r>
            <a:r>
              <a:rPr lang="en-US" dirty="0" smtClean="0"/>
              <a:t>F91003, </a:t>
            </a:r>
            <a:r>
              <a:rPr lang="bg-BG" dirty="0" smtClean="0"/>
              <a:t>Вяра Иванова </a:t>
            </a:r>
            <a:r>
              <a:rPr lang="en-US" dirty="0" smtClean="0"/>
              <a:t>F91053, </a:t>
            </a:r>
            <a:r>
              <a:rPr lang="bg-BG" dirty="0" smtClean="0"/>
              <a:t>Владислав Петров </a:t>
            </a:r>
            <a:r>
              <a:rPr lang="en-US" dirty="0" smtClean="0"/>
              <a:t>F97868, </a:t>
            </a:r>
            <a:r>
              <a:rPr lang="bg-BG" dirty="0" smtClean="0"/>
              <a:t>Йоанна Тодорова </a:t>
            </a:r>
            <a:r>
              <a:rPr lang="en-US" dirty="0" smtClean="0"/>
              <a:t>F90551, </a:t>
            </a:r>
            <a:r>
              <a:rPr lang="bg-BG" dirty="0" err="1" smtClean="0"/>
              <a:t>Салина</a:t>
            </a:r>
            <a:r>
              <a:rPr lang="bg-BG" dirty="0" smtClean="0"/>
              <a:t> Желязкова </a:t>
            </a:r>
            <a:r>
              <a:rPr lang="en-US" dirty="0" smtClean="0"/>
              <a:t>F90653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7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92696"/>
            <a:ext cx="7936882" cy="4464496"/>
          </a:xfrm>
        </p:spPr>
      </p:pic>
    </p:spTree>
    <p:extLst>
      <p:ext uri="{BB962C8B-B14F-4D97-AF65-F5344CB8AC3E}">
        <p14:creationId xmlns:p14="http://schemas.microsoft.com/office/powerpoint/2010/main" val="299533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4941168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В менюто „Оферти“ се намират продукти, които са на </a:t>
            </a:r>
            <a:r>
              <a:rPr lang="bg-BG" dirty="0" err="1" smtClean="0"/>
              <a:t>промоционална</a:t>
            </a:r>
            <a:r>
              <a:rPr lang="bg-BG" dirty="0" smtClean="0"/>
              <a:t> цена, най-продавани и последно добавени. </a:t>
            </a:r>
          </a:p>
          <a:p>
            <a:pPr algn="ctr"/>
            <a:r>
              <a:rPr lang="bg-BG" dirty="0" smtClean="0"/>
              <a:t>В страница „най-продавани“ се зареждат продуктите, които са най-често поръчвани от потребителите. А в „последно добавени“, тези които са добавени последно в базата данни.</a:t>
            </a:r>
            <a:endParaRPr lang="en-US" dirty="0"/>
          </a:p>
        </p:txBody>
      </p:sp>
      <p:pic>
        <p:nvPicPr>
          <p:cNvPr id="6" name="Контейнер за съдържание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5" y="685800"/>
            <a:ext cx="7772301" cy="4038600"/>
          </a:xfrm>
        </p:spPr>
      </p:pic>
    </p:spTree>
    <p:extLst>
      <p:ext uri="{BB962C8B-B14F-4D97-AF65-F5344CB8AC3E}">
        <p14:creationId xmlns:p14="http://schemas.microsoft.com/office/powerpoint/2010/main" val="100541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2656"/>
            <a:ext cx="7467600" cy="4200525"/>
          </a:xfrm>
        </p:spPr>
      </p:pic>
      <p:sp>
        <p:nvSpPr>
          <p:cNvPr id="5" name="TextBox 4"/>
          <p:cNvSpPr txBox="1"/>
          <p:nvPr/>
        </p:nvSpPr>
        <p:spPr>
          <a:xfrm>
            <a:off x="1475656" y="4778568"/>
            <a:ext cx="60681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На страницата ни „ЧЗВ“</a:t>
            </a:r>
            <a:r>
              <a:rPr lang="bg-BG" dirty="0" smtClean="0">
                <a:solidFill>
                  <a:srgbClr val="FF0000"/>
                </a:solidFill>
              </a:rPr>
              <a:t>,</a:t>
            </a:r>
            <a:r>
              <a:rPr lang="bg-BG" dirty="0" smtClean="0"/>
              <a:t> потребителят може да открие отговорите на най-често задаваните въпроси. </a:t>
            </a:r>
          </a:p>
          <a:p>
            <a:pPr algn="ctr"/>
            <a:endParaRPr lang="bg-BG" dirty="0" smtClean="0"/>
          </a:p>
          <a:p>
            <a:pPr algn="ctr"/>
            <a:r>
              <a:rPr lang="bg-BG" dirty="0" smtClean="0"/>
              <a:t>Също така в менютата „Доставка“, „Политика на сайта“, „За нас“, „Контакти“ може да се открие съответната подробна информация за нещата, които интересуват потребителя.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0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132856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bg-BG" sz="3600" dirty="0" smtClean="0">
                <a:solidFill>
                  <a:schemeClr val="tx1"/>
                </a:solidFill>
              </a:rPr>
              <a:t>БЛАГОДАРИМ ЗА ВНИМАНИЕТО!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20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8" y="116632"/>
            <a:ext cx="7640488" cy="4200525"/>
          </a:xfrm>
        </p:spPr>
      </p:pic>
      <p:sp>
        <p:nvSpPr>
          <p:cNvPr id="5" name="TextBox 4"/>
          <p:cNvSpPr txBox="1"/>
          <p:nvPr/>
        </p:nvSpPr>
        <p:spPr>
          <a:xfrm>
            <a:off x="533400" y="44196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 smtClean="0"/>
              <a:t>Сайтът съдържа две навигационни менюта, чрез които потребителят може бързо и лесно да се ориентира още в началната страница. </a:t>
            </a:r>
            <a:br>
              <a:rPr lang="bg-BG" sz="1600" dirty="0" smtClean="0"/>
            </a:br>
            <a:r>
              <a:rPr lang="bg-BG" sz="1600" dirty="0" smtClean="0"/>
              <a:t/>
            </a:r>
            <a:br>
              <a:rPr lang="bg-BG" sz="1600" dirty="0" smtClean="0"/>
            </a:br>
            <a:r>
              <a:rPr lang="bg-BG" sz="1600" dirty="0" smtClean="0"/>
              <a:t>Горното меню съдържа бърз достъп до страниците, предлагащи продуктите – „За кухнята“, „За банята„ и „За дома“, </a:t>
            </a:r>
            <a:r>
              <a:rPr lang="bg-BG" sz="1600" dirty="0" err="1" smtClean="0"/>
              <a:t>Блог</a:t>
            </a:r>
            <a:r>
              <a:rPr lang="bg-BG" sz="1600" dirty="0" smtClean="0"/>
              <a:t>, търсачка, както и менюта за създаване на потребителски профил и осъществяване на онлайн поръчка.</a:t>
            </a:r>
          </a:p>
          <a:p>
            <a:pPr algn="ctr"/>
            <a:endParaRPr lang="bg-BG" sz="1600" dirty="0" smtClean="0"/>
          </a:p>
          <a:p>
            <a:pPr algn="ctr"/>
            <a:r>
              <a:rPr lang="bg-BG" sz="1600" dirty="0" smtClean="0"/>
              <a:t>Началната страница дава кратка информация за фирмата и предлаганите от нея продукти.</a:t>
            </a:r>
          </a:p>
        </p:txBody>
      </p:sp>
    </p:spTree>
    <p:extLst>
      <p:ext uri="{BB962C8B-B14F-4D97-AF65-F5344CB8AC3E}">
        <p14:creationId xmlns:p14="http://schemas.microsoft.com/office/powerpoint/2010/main" val="124040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0648"/>
            <a:ext cx="7344816" cy="3960440"/>
          </a:xfrm>
        </p:spPr>
      </p:pic>
      <p:sp>
        <p:nvSpPr>
          <p:cNvPr id="5" name="TextBox 4"/>
          <p:cNvSpPr txBox="1"/>
          <p:nvPr/>
        </p:nvSpPr>
        <p:spPr>
          <a:xfrm>
            <a:off x="1161312" y="4437112"/>
            <a:ext cx="6840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В дясната страна на навигационната лента, потребителят може да открие менютата „Вход“ и „Регистрация“. Там има възможност да въведе своите данни, чрез които да се регистрира или да влезе в своя вече създаден профил. </a:t>
            </a:r>
          </a:p>
          <a:p>
            <a:pPr algn="ctr"/>
            <a:endParaRPr lang="bg-BG" dirty="0" smtClean="0"/>
          </a:p>
          <a:p>
            <a:pPr algn="ctr"/>
            <a:r>
              <a:rPr lang="bg-BG" dirty="0" smtClean="0"/>
              <a:t>Съседните менюта дават възможност на потребителя да открие своята „Количка“, където ще се визуализират </a:t>
            </a:r>
            <a:r>
              <a:rPr lang="bg-BG" dirty="0" err="1" smtClean="0"/>
              <a:t>добавните</a:t>
            </a:r>
            <a:r>
              <a:rPr lang="bg-BG" dirty="0" smtClean="0"/>
              <a:t> от него продукти за поръчка.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72" y="1340768"/>
            <a:ext cx="7908031" cy="4240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5736" y="620688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/>
              <a:t>Пример за регистрация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780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67600" cy="37473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50" y="3232135"/>
            <a:ext cx="6074622" cy="362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5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4869160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В долната част на сайта потребителят може да открие меню „Моят акаунт“, където се намират детайлите на неговия профил</a:t>
            </a:r>
            <a:r>
              <a:rPr lang="bg-BG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6" y="260648"/>
            <a:ext cx="7467600" cy="4200525"/>
          </a:xfrm>
        </p:spPr>
      </p:pic>
    </p:spTree>
    <p:extLst>
      <p:ext uri="{BB962C8B-B14F-4D97-AF65-F5344CB8AC3E}">
        <p14:creationId xmlns:p14="http://schemas.microsoft.com/office/powerpoint/2010/main" val="20685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3962400"/>
            <a:ext cx="4038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Ако това е неговият продукт – може да го добави в количката с бутона „</a:t>
            </a:r>
            <a:r>
              <a:rPr lang="en-US" dirty="0" smtClean="0"/>
              <a:t>Add to Cart</a:t>
            </a:r>
            <a:r>
              <a:rPr lang="bg-BG" dirty="0" smtClean="0"/>
              <a:t>“, а ако не </a:t>
            </a:r>
            <a:r>
              <a:rPr lang="bg-BG" dirty="0" smtClean="0">
                <a:solidFill>
                  <a:srgbClr val="FF0000"/>
                </a:solidFill>
              </a:rPr>
              <a:t>-</a:t>
            </a:r>
            <a:r>
              <a:rPr lang="bg-BG" dirty="0" smtClean="0"/>
              <a:t> може да </a:t>
            </a:r>
            <a:r>
              <a:rPr lang="bg-BG" dirty="0" err="1" smtClean="0"/>
              <a:t>скролне</a:t>
            </a:r>
            <a:r>
              <a:rPr lang="bg-BG" dirty="0" smtClean="0"/>
              <a:t> надолу и да открие „сходни продукти“, от които да си избере. Чрез кликване върху тях ще се отвори отделна страница с допълнителна информация за избрания артикул.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" y="0"/>
            <a:ext cx="5923724" cy="364502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28" y="3645024"/>
            <a:ext cx="5075672" cy="32301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8184" y="548680"/>
            <a:ext cx="22863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След като потребителя избере категория и продукт , той може да открие неговото описание и характеристики, благодарение на падащите менюта.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5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467600" cy="3590870"/>
          </a:xfrm>
        </p:spPr>
      </p:pic>
      <p:sp>
        <p:nvSpPr>
          <p:cNvPr id="5" name="TextBox 4"/>
          <p:cNvSpPr txBox="1"/>
          <p:nvPr/>
        </p:nvSpPr>
        <p:spPr>
          <a:xfrm>
            <a:off x="1066800" y="381000"/>
            <a:ext cx="6048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След като потребителят добави продукти в своята количка, той може да ги види като отиде в меню „Количка“. Там ще открие и детайлите свързани с продуктите, както и общата сума. Бутонът “</a:t>
            </a:r>
            <a:r>
              <a:rPr lang="en-US" dirty="0" smtClean="0"/>
              <a:t>Checkout”</a:t>
            </a:r>
            <a:r>
              <a:rPr lang="bg-BG" dirty="0" smtClean="0"/>
              <a:t> ще го пренасочи към страницата за плащане.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5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6" y="1"/>
            <a:ext cx="6608057" cy="37170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78682"/>
            <a:ext cx="5652120" cy="3179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4149079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След като потребителя</a:t>
            </a:r>
            <a:r>
              <a:rPr lang="bg-BG" dirty="0" smtClean="0">
                <a:solidFill>
                  <a:srgbClr val="FF0000"/>
                </a:solidFill>
              </a:rPr>
              <a:t>т</a:t>
            </a:r>
            <a:r>
              <a:rPr lang="bg-BG" dirty="0" smtClean="0"/>
              <a:t> потвърди поръчката</a:t>
            </a:r>
            <a:r>
              <a:rPr lang="bg-BG" dirty="0" smtClean="0">
                <a:solidFill>
                  <a:srgbClr val="FF0000"/>
                </a:solidFill>
              </a:rPr>
              <a:t>, </a:t>
            </a:r>
            <a:r>
              <a:rPr lang="bg-BG" dirty="0" smtClean="0"/>
              <a:t>преминава към плащането, което може да се извърши чрез карта</a:t>
            </a:r>
            <a:r>
              <a:rPr lang="bg-BG" dirty="0" smtClean="0">
                <a:solidFill>
                  <a:srgbClr val="FF0000"/>
                </a:solidFill>
              </a:rPr>
              <a:t>,</a:t>
            </a:r>
            <a:r>
              <a:rPr lang="bg-BG" dirty="0" smtClean="0"/>
              <a:t> наложен платеж или </a:t>
            </a:r>
            <a:r>
              <a:rPr lang="en-US" dirty="0" smtClean="0"/>
              <a:t>PayPal.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1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118</TotalTime>
  <Words>370</Words>
  <Application>Microsoft Office PowerPoint</Application>
  <PresentationFormat>Презентация на цял екран (4:3)</PresentationFormat>
  <Paragraphs>23</Paragraphs>
  <Slides>13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18" baseType="lpstr">
      <vt:lpstr>Calibri</vt:lpstr>
      <vt:lpstr>Cambria</vt:lpstr>
      <vt:lpstr>Wingdings</vt:lpstr>
      <vt:lpstr>Wingdings 2</vt:lpstr>
      <vt:lpstr>Oriel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Yoanna</dc:creator>
  <cp:lastModifiedBy>Salina Zhelyazkova</cp:lastModifiedBy>
  <cp:revision>13</cp:revision>
  <dcterms:created xsi:type="dcterms:W3CDTF">2021-02-02T11:48:05Z</dcterms:created>
  <dcterms:modified xsi:type="dcterms:W3CDTF">2021-02-02T20:08:35Z</dcterms:modified>
</cp:coreProperties>
</file>